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7772400" cy="100584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n Kažimír" initials="MK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2835"/>
    <a:srgbClr val="395074"/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C66FE07-3939-419E-8324-07399165D35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A53EF12-EFFF-41F7-8607-1F9B25A4BB7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500A8A8-B78F-4ACB-885B-D21D0AA8654E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2362603-079D-45E2-91B9-13660142DA41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33900E4-69A6-469B-9A1A-46DCA2D35BD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3A02866-7D76-435D-A845-4DA2067B681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064DDCE-72F7-4E38-9E9A-30C5EF30EB9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C9FF107-8D23-4727-BA1F-03A1F163486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E82485D-D0AB-4A30-84CB-89A34B95BEE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EE28DA5-0A52-4860-90BD-646E73F59EC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452D283-6C89-4C9B-810B-3DD6BF3E615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EFB15DA-9906-4B41-9998-42A8B8CA61B8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1F57A37-71B4-4C80-9623-6461E3AB763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B4FB489-0D8C-4467-B7F6-76A1449F45A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22B573B-2C84-44C9-AEAC-49B0A95005F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4ADD5A8-B7AE-4B2E-8955-0BBA456FA487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9539C6A-F136-410E-9FCB-C608F5DE387B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A6F577C-B5C5-4FC2-A30E-F7ED8EA6996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5C5F2B8-42CD-4564-A1F2-314D5B4867B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AC09684-6958-4399-9768-CA63C64B1E1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FC7525D-6593-4EDD-9E55-5D994F187C1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731DDB0-CABD-47AB-A3F5-B3264FEB156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E6BC9BD-2A62-405D-84E5-A6B48013A32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C89C6C7-A13F-467D-8C7C-F0902FC6D61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sk-SK" sz="6000" b="0" strike="noStrike" spc="-1">
                <a:solidFill>
                  <a:srgbClr val="000000"/>
                </a:solidFill>
                <a:latin typeface="Calibri Light"/>
              </a:rPr>
              <a:t>Upravte štýly predlohy textu</a:t>
            </a:r>
            <a:endParaRPr lang="sk-SK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sk-SK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sk-SK" sz="1200" b="0" strike="noStrike" spc="-1">
                <a:solidFill>
                  <a:srgbClr val="8B8B8B"/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sk-SK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5C50635-8F97-4BB1-97A8-A833FDB1CD06}" type="slidenum">
              <a:rPr lang="sk-SK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sk-SK" sz="4400" b="0" strike="noStrike" spc="-1">
                <a:solidFill>
                  <a:srgbClr val="000000"/>
                </a:solidFill>
                <a:latin typeface="Calibri Light"/>
              </a:rPr>
              <a:t>Upravte štýly predlohy textu</a:t>
            </a:r>
            <a:endParaRPr lang="sk-SK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k-SK" sz="2800" b="0" strike="noStrike" spc="-1">
                <a:solidFill>
                  <a:srgbClr val="000000"/>
                </a:solidFill>
                <a:latin typeface="Calibri"/>
              </a:rPr>
              <a:t>Upraviť štýly predlohy textu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2400" b="0" strike="noStrike" spc="-1">
                <a:solidFill>
                  <a:srgbClr val="000000"/>
                </a:solidFill>
                <a:latin typeface="Calibri"/>
              </a:rPr>
              <a:t>Druhá úroveň</a:t>
            </a: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2000" b="0" strike="noStrike" spc="-1">
                <a:solidFill>
                  <a:srgbClr val="000000"/>
                </a:solidFill>
                <a:latin typeface="Calibri"/>
              </a:rPr>
              <a:t>Tretia úroveň</a:t>
            </a: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1800" b="0" strike="noStrike" spc="-1">
                <a:solidFill>
                  <a:srgbClr val="000000"/>
                </a:solidFill>
                <a:latin typeface="Calibri"/>
              </a:rPr>
              <a:t>Štvrtá úroveň</a:t>
            </a: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1800" b="0" strike="noStrike" spc="-1">
                <a:solidFill>
                  <a:srgbClr val="000000"/>
                </a:solidFill>
                <a:latin typeface="Calibri"/>
              </a:rPr>
              <a:t>Piata úroveň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sk-SK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sk-SK" sz="1200" b="0" strike="noStrike" spc="-1">
                <a:solidFill>
                  <a:srgbClr val="8B8B8B"/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sk-SK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11E450D-B955-4D18-B64D-DC16C975524C}" type="slidenum">
              <a:rPr lang="sk-SK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scoverphds.com/advice/doing/research-aims-and-objectives?fbclid=IwAR00WSYKtD-WQ001_99Qh9mG-PRF8jmjnQTcWjnffcWTmbEO5Zq6gspl_yM%22https://www.discoverphds.com/advice/doing/research-aims-and-objectives?fbclid=IwAR00WSYKtD-WQ001_99Qh9mG-PRF8jmjnQTcWjnffcWTmbEO5Zq6gspl_yM)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flag and ribbon on a white background&#10;&#10;AI-generated content may be incorrect.">
            <a:extLst>
              <a:ext uri="{FF2B5EF4-FFF2-40B4-BE49-F238E27FC236}">
                <a16:creationId xmlns:a16="http://schemas.microsoft.com/office/drawing/2014/main" id="{EFE22826-14A6-CC5D-30FC-F944736EA4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8" b="1474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64F877E-CBA3-E3CC-14A3-7853D191BB63}"/>
              </a:ext>
            </a:extLst>
          </p:cNvPr>
          <p:cNvGrpSpPr/>
          <p:nvPr/>
        </p:nvGrpSpPr>
        <p:grpSpPr>
          <a:xfrm>
            <a:off x="4566855" y="1131216"/>
            <a:ext cx="6859159" cy="2413881"/>
            <a:chOff x="6198060" y="-3327475"/>
            <a:chExt cx="5568099" cy="6318556"/>
          </a:xfrm>
        </p:grpSpPr>
        <p:sp>
          <p:nvSpPr>
            <p:cNvPr id="82" name="PlaceHolder 1"/>
            <p:cNvSpPr>
              <a:spLocks noGrp="1"/>
            </p:cNvSpPr>
            <p:nvPr>
              <p:ph type="title"/>
            </p:nvPr>
          </p:nvSpPr>
          <p:spPr>
            <a:xfrm>
              <a:off x="6198060" y="-3327475"/>
              <a:ext cx="5568099" cy="5521759"/>
            </a:xfrm>
            <a:prstGeom prst="rect">
              <a:avLst/>
            </a:prstGeom>
            <a:noFill/>
            <a:ln w="0">
              <a:noFill/>
            </a:ln>
            <a:effectLst>
              <a:outerShdw blurRad="12700" dist="38100" dir="2700000" algn="tl" rotWithShape="0">
                <a:prstClr val="black">
                  <a:alpha val="19000"/>
                </a:prstClr>
              </a:outerShdw>
            </a:effectLst>
          </p:spPr>
          <p:txBody>
            <a:bodyPr anchor="b">
              <a:noAutofit/>
            </a:bodyPr>
            <a:lstStyle/>
            <a:p>
              <a:pPr algn="ctr"/>
              <a:r>
                <a:rPr lang="sk-SK" sz="3600" b="1" spc="-1" dirty="0">
                  <a:solidFill>
                    <a:srgbClr val="AF2835"/>
                  </a:solidFill>
                  <a:latin typeface="Aptos Display" panose="020B0004020202020204" pitchFamily="34" charset="0"/>
                </a:rPr>
                <a:t>Lorem ipsum dolor sit amet, consectetur adipiscing elit, sed do eiusmod tempor incididunt</a:t>
              </a:r>
            </a:p>
          </p:txBody>
        </p:sp>
        <p:sp>
          <p:nvSpPr>
            <p:cNvPr id="83" name="PlaceHolder 2"/>
            <p:cNvSpPr>
              <a:spLocks noGrp="1"/>
            </p:cNvSpPr>
            <p:nvPr>
              <p:ph type="subTitle"/>
            </p:nvPr>
          </p:nvSpPr>
          <p:spPr>
            <a:xfrm>
              <a:off x="6991421" y="2559676"/>
              <a:ext cx="3981376" cy="431405"/>
            </a:xfrm>
            <a:prstGeom prst="rect">
              <a:avLst/>
            </a:prstGeom>
            <a:noFill/>
            <a:ln w="0">
              <a:noFill/>
            </a:ln>
          </p:spPr>
          <p:txBody>
            <a:bodyPr anchor="t">
              <a:noAutofit/>
            </a:bodyPr>
            <a:lstStyle/>
            <a:p>
              <a:pPr indent="0" algn="ctr">
                <a:lnSpc>
                  <a:spcPct val="90000"/>
                </a:lnSpc>
                <a:spcBef>
                  <a:spcPts val="1001"/>
                </a:spcBef>
                <a:buNone/>
                <a:tabLst>
                  <a:tab pos="0" algn="l"/>
                </a:tabLst>
              </a:pPr>
              <a:r>
                <a:rPr lang="sk-SK" sz="2000" b="1" strike="noStrike" spc="-1" dirty="0">
                  <a:solidFill>
                    <a:srgbClr val="000000"/>
                  </a:solidFill>
                  <a:latin typeface="Aptos Display" panose="020B0004020202020204" pitchFamily="34" charset="0"/>
                  <a:ea typeface="Calibri"/>
                </a:rPr>
                <a:t>Name and surname of the student</a:t>
              </a:r>
              <a:endParaRPr lang="en-US" sz="2000" b="1" strike="noStrike" spc="-1" dirty="0">
                <a:solidFill>
                  <a:srgbClr val="000000"/>
                </a:solidFill>
                <a:latin typeface="Aptos Display" panose="020B0004020202020204" pitchFamily="34" charset="0"/>
              </a:endParaRPr>
            </a:p>
          </p:txBody>
        </p:sp>
      </p:grpSp>
      <p:sp>
        <p:nvSpPr>
          <p:cNvPr id="86" name="Obdĺžnik 5"/>
          <p:cNvSpPr>
            <a:spLocks/>
          </p:cNvSpPr>
          <p:nvPr/>
        </p:nvSpPr>
        <p:spPr>
          <a:xfrm>
            <a:off x="4686333" y="87124"/>
            <a:ext cx="7497452" cy="3453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en-US" sz="1600" b="1" i="0" dirty="0">
                <a:solidFill>
                  <a:srgbClr val="395074"/>
                </a:solidFill>
                <a:effectLst/>
                <a:latin typeface="Aptos Display" panose="020B0004020202020204" pitchFamily="34" charset="0"/>
              </a:rPr>
              <a:t>STUDENT SCIENTIFIC, PROFESSIONAL AND ARTISTIC ACTIVITY (ŠVOUČ) </a:t>
            </a:r>
            <a:r>
              <a:rPr lang="en-GB" sz="1600" b="1" spc="-1" dirty="0">
                <a:solidFill>
                  <a:srgbClr val="395074"/>
                </a:solidFill>
                <a:latin typeface="Aptos Display" panose="020B0004020202020204" pitchFamily="34" charset="0"/>
              </a:rPr>
              <a:t>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79" y="365040"/>
            <a:ext cx="10515241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sk-SK" sz="4000" b="1" strike="noStrike" spc="-1" dirty="0">
                <a:solidFill>
                  <a:srgbClr val="395074"/>
                </a:solidFill>
                <a:latin typeface="Aptos Display" panose="020B0004020202020204" pitchFamily="34" charset="0"/>
              </a:rPr>
              <a:t>GENERAL INFORMATION</a:t>
            </a:r>
            <a:endParaRPr lang="sk-SK" sz="4000" b="0" strike="noStrike" spc="-1" dirty="0">
              <a:solidFill>
                <a:srgbClr val="395074"/>
              </a:solidFill>
              <a:latin typeface="Aptos Display" panose="020B0004020202020204" pitchFamily="34" charset="0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8000"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ourier New" panose="02070309020205020404" pitchFamily="49" charset="0"/>
              <a:buChar char="▫"/>
            </a:pPr>
            <a:r>
              <a:rPr lang="en-US" spc="-1" dirty="0">
                <a:solidFill>
                  <a:srgbClr val="000000"/>
                </a:solidFill>
                <a:latin typeface="Aptos Display" panose="020B0004020202020204" pitchFamily="34" charset="0"/>
              </a:rPr>
              <a:t>The time limit for your presentation is </a:t>
            </a:r>
            <a:r>
              <a:rPr lang="en-US" b="1" spc="-1" dirty="0">
                <a:solidFill>
                  <a:srgbClr val="000000"/>
                </a:solidFill>
                <a:latin typeface="Aptos Display" panose="020B0004020202020204" pitchFamily="34" charset="0"/>
              </a:rPr>
              <a:t>12 to 15 minutes </a:t>
            </a:r>
            <a:r>
              <a:rPr lang="en-US" spc="-1" dirty="0">
                <a:solidFill>
                  <a:srgbClr val="000000"/>
                </a:solidFill>
                <a:latin typeface="Aptos Display" panose="020B0004020202020204" pitchFamily="34" charset="0"/>
              </a:rPr>
              <a:t>(this includes the time you spend responding to reviews). </a:t>
            </a:r>
            <a:endParaRPr lang="hu-HU" spc="-1" dirty="0">
              <a:solidFill>
                <a:srgbClr val="000000"/>
              </a:solidFill>
              <a:latin typeface="Aptos Display" panose="020B0004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ourier New" panose="02070309020205020404" pitchFamily="49" charset="0"/>
              <a:buChar char="▫"/>
            </a:pPr>
            <a:r>
              <a:rPr lang="en-US" b="1" spc="-1" dirty="0">
                <a:solidFill>
                  <a:srgbClr val="000000"/>
                </a:solidFill>
                <a:latin typeface="Aptos Display" panose="020B0004020202020204" pitchFamily="34" charset="0"/>
              </a:rPr>
              <a:t>Speak clearly and audibly, at a natural and steady pace</a:t>
            </a:r>
            <a:r>
              <a:rPr lang="en-US" spc="-1" dirty="0">
                <a:solidFill>
                  <a:srgbClr val="000000"/>
                </a:solidFill>
                <a:latin typeface="Aptos Display" panose="020B0004020202020204" pitchFamily="34" charset="0"/>
              </a:rPr>
              <a:t>. </a:t>
            </a:r>
            <a:endParaRPr lang="hu-HU" spc="-1" dirty="0">
              <a:solidFill>
                <a:srgbClr val="000000"/>
              </a:solidFill>
              <a:latin typeface="Aptos Display" panose="020B0004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ourier New" panose="02070309020205020404" pitchFamily="49" charset="0"/>
              <a:buChar char="▫"/>
            </a:pPr>
            <a:r>
              <a:rPr lang="en-US" b="1" spc="-1" dirty="0">
                <a:solidFill>
                  <a:srgbClr val="000000"/>
                </a:solidFill>
                <a:latin typeface="Aptos Display" panose="020B0004020202020204" pitchFamily="34" charset="0"/>
              </a:rPr>
              <a:t>Do not read your presentation </a:t>
            </a:r>
            <a:r>
              <a:rPr lang="en-US" spc="-1" dirty="0">
                <a:solidFill>
                  <a:srgbClr val="000000"/>
                </a:solidFill>
                <a:latin typeface="Aptos Display" panose="020B0004020202020204" pitchFamily="34" charset="0"/>
              </a:rPr>
              <a:t>from your notes. You may keep brief notes with you to help you stay oriented, but reading your talk from beginning to end will significantly lower your </a:t>
            </a:r>
            <a:r>
              <a:rPr lang="hu-HU" spc="-1" dirty="0">
                <a:solidFill>
                  <a:srgbClr val="000000"/>
                </a:solidFill>
                <a:latin typeface="Aptos Display" panose="020B0004020202020204" pitchFamily="34" charset="0"/>
              </a:rPr>
              <a:t>evaluation</a:t>
            </a:r>
            <a:r>
              <a:rPr lang="en-US" spc="-1" dirty="0">
                <a:solidFill>
                  <a:srgbClr val="000000"/>
                </a:solidFill>
                <a:latin typeface="Aptos Display" panose="020B0004020202020204" pitchFamily="34" charset="0"/>
              </a:rPr>
              <a:t>. </a:t>
            </a:r>
            <a:endParaRPr lang="hu-HU" spc="-1" dirty="0">
              <a:solidFill>
                <a:srgbClr val="000000"/>
              </a:solidFill>
              <a:latin typeface="Aptos Display" panose="020B0004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ourier New" panose="02070309020205020404" pitchFamily="49" charset="0"/>
              <a:buChar char="▫"/>
            </a:pPr>
            <a:r>
              <a:rPr lang="en-US" spc="-1" dirty="0">
                <a:solidFill>
                  <a:srgbClr val="000000"/>
                </a:solidFill>
                <a:latin typeface="Aptos Display" panose="020B0004020202020204" pitchFamily="34" charset="0"/>
              </a:rPr>
              <a:t>If possible, </a:t>
            </a:r>
            <a:r>
              <a:rPr lang="en-US" b="1" spc="-1" dirty="0">
                <a:solidFill>
                  <a:srgbClr val="000000"/>
                </a:solidFill>
                <a:latin typeface="Aptos Display" panose="020B0004020202020204" pitchFamily="34" charset="0"/>
              </a:rPr>
              <a:t>stand while delivering your presentation</a:t>
            </a:r>
            <a:r>
              <a:rPr lang="en-US" spc="-1" dirty="0">
                <a:solidFill>
                  <a:srgbClr val="000000"/>
                </a:solidFill>
                <a:latin typeface="Aptos Display" panose="020B0004020202020204" pitchFamily="34" charset="0"/>
              </a:rPr>
              <a:t>. However, it is perfectly fine to sit if you feel more comfortable that way.</a:t>
            </a:r>
            <a:endParaRPr lang="sk-SK" sz="2800" b="0" strike="noStrike" spc="-1" dirty="0">
              <a:solidFill>
                <a:srgbClr val="000000"/>
              </a:solidFill>
              <a:latin typeface="Aptos Display" panose="020B0004020202020204" pitchFamily="34" charset="0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sldNum" idx="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sk-SK" sz="2000" b="1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570F1DB-6D98-4926-9072-650E474487FC}" type="slidenum">
              <a:rPr lang="sk-SK" sz="2000" b="1" strike="noStrike" spc="-1">
                <a:solidFill>
                  <a:srgbClr val="8B8B8B"/>
                </a:solidFill>
                <a:latin typeface="Aptos Display" panose="020B0004020202020204" pitchFamily="34" charset="0"/>
              </a:rPr>
              <a:t>2</a:t>
            </a:fld>
            <a:endParaRPr lang="en-US" sz="2000" b="0" strike="noStrike" spc="-1" dirty="0">
              <a:solidFill>
                <a:srgbClr val="000000"/>
              </a:solidFill>
              <a:latin typeface="Aptos Display" panose="020B00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sk-SK" sz="4000" b="1" spc="-1" dirty="0">
                <a:solidFill>
                  <a:srgbClr val="395074"/>
                </a:solidFill>
                <a:latin typeface="Aptos Display" panose="020B0004020202020204" pitchFamily="34" charset="0"/>
              </a:rPr>
              <a:t>THE MOTIVATION FOR CHOOSING THE TOPIC, AIMS AND OBJECTIVES OF THE THESIS </a:t>
            </a: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1006280" cy="5032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1000" lnSpcReduction="10000"/>
          </a:bodyPr>
          <a:lstStyle/>
          <a:p>
            <a:pPr marL="0" indent="0" algn="just"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3000" b="0" strike="noStrike" spc="-1" dirty="0">
                <a:solidFill>
                  <a:srgbClr val="000000"/>
                </a:solidFill>
                <a:latin typeface="Aptos Display" panose="020B0004020202020204" pitchFamily="34" charset="0"/>
              </a:rPr>
              <a:t>On this slide, you should explain:</a:t>
            </a:r>
          </a:p>
          <a:p>
            <a:pPr lvl="1" algn="just">
              <a:spcBef>
                <a:spcPts val="1001"/>
              </a:spcBef>
              <a:buFont typeface="Courier New" panose="02070309020205020404" pitchFamily="49" charset="0"/>
              <a:buChar char="▫"/>
              <a:tabLst>
                <a:tab pos="0" algn="l"/>
              </a:tabLst>
            </a:pPr>
            <a:r>
              <a:rPr lang="en-GB" sz="3000" b="0" strike="noStrike" spc="-1" dirty="0">
                <a:solidFill>
                  <a:srgbClr val="000000"/>
                </a:solidFill>
                <a:latin typeface="Aptos Display" panose="020B0004020202020204" pitchFamily="34" charset="0"/>
              </a:rPr>
              <a:t>Why and how your </a:t>
            </a:r>
            <a:r>
              <a:rPr lang="en-GB" sz="3000" b="1" strike="noStrike" spc="-1" dirty="0">
                <a:solidFill>
                  <a:srgbClr val="000000"/>
                </a:solidFill>
                <a:latin typeface="Aptos Display" panose="020B0004020202020204" pitchFamily="34" charset="0"/>
              </a:rPr>
              <a:t>potential results might be relevant</a:t>
            </a:r>
            <a:r>
              <a:rPr lang="en-GB" sz="3000" b="0" strike="noStrike" spc="-1" dirty="0">
                <a:solidFill>
                  <a:srgbClr val="000000"/>
                </a:solidFill>
                <a:latin typeface="Aptos Display" panose="020B0004020202020204" pitchFamily="34" charset="0"/>
              </a:rPr>
              <a:t>.</a:t>
            </a:r>
          </a:p>
          <a:p>
            <a:pPr lvl="1" algn="just">
              <a:spcBef>
                <a:spcPts val="1001"/>
              </a:spcBef>
              <a:buFont typeface="Courier New" panose="02070309020205020404" pitchFamily="49" charset="0"/>
              <a:buChar char="▫"/>
              <a:tabLst>
                <a:tab pos="0" algn="l"/>
              </a:tabLst>
            </a:pPr>
            <a:r>
              <a:rPr lang="en-GB" sz="3000" b="0" strike="noStrike" spc="-1" dirty="0">
                <a:solidFill>
                  <a:srgbClr val="000000"/>
                </a:solidFill>
                <a:latin typeface="Aptos Display" panose="020B0004020202020204" pitchFamily="34" charset="0"/>
              </a:rPr>
              <a:t>How your results may </a:t>
            </a:r>
            <a:r>
              <a:rPr lang="en-GB" sz="3000" b="1" strike="noStrike" spc="-1" dirty="0">
                <a:solidFill>
                  <a:srgbClr val="000000"/>
                </a:solidFill>
                <a:latin typeface="Aptos Display" panose="020B0004020202020204" pitchFamily="34" charset="0"/>
              </a:rPr>
              <a:t>complement the current state of knowledge</a:t>
            </a:r>
            <a:r>
              <a:rPr lang="en-GB" sz="3000" b="0" strike="noStrike" spc="-1" dirty="0">
                <a:solidFill>
                  <a:srgbClr val="000000"/>
                </a:solidFill>
                <a:latin typeface="Aptos Display" panose="020B0004020202020204" pitchFamily="34" charset="0"/>
              </a:rPr>
              <a:t>?</a:t>
            </a:r>
          </a:p>
          <a:p>
            <a:pPr lvl="1" algn="just">
              <a:spcBef>
                <a:spcPts val="1001"/>
              </a:spcBef>
              <a:buClr>
                <a:srgbClr val="000000"/>
              </a:buClr>
              <a:buFont typeface="Courier New" panose="02070309020205020404" pitchFamily="49" charset="0"/>
              <a:buChar char="▫"/>
              <a:tabLst>
                <a:tab pos="0" algn="l"/>
              </a:tabLst>
            </a:pPr>
            <a:r>
              <a:rPr lang="en-GB" sz="3000" b="0" strike="noStrike" spc="-1" dirty="0">
                <a:solidFill>
                  <a:srgbClr val="000000"/>
                </a:solidFill>
                <a:latin typeface="Aptos Display" panose="020B0004020202020204" pitchFamily="34" charset="0"/>
              </a:rPr>
              <a:t>What are your </a:t>
            </a:r>
            <a:r>
              <a:rPr lang="en-GB" sz="3000" b="1" strike="noStrike" spc="-1" dirty="0">
                <a:solidFill>
                  <a:srgbClr val="000000"/>
                </a:solidFill>
                <a:latin typeface="Aptos Display" panose="020B0004020202020204" pitchFamily="34" charset="0"/>
              </a:rPr>
              <a:t>aims</a:t>
            </a:r>
            <a:r>
              <a:rPr lang="en-GB" sz="3000" b="0" strike="noStrike" spc="-1" dirty="0">
                <a:solidFill>
                  <a:srgbClr val="000000"/>
                </a:solidFill>
                <a:latin typeface="Aptos Display" panose="020B0004020202020204" pitchFamily="34" charset="0"/>
              </a:rPr>
              <a:t>? </a:t>
            </a:r>
          </a:p>
          <a:p>
            <a:pPr lvl="1" algn="just">
              <a:spcBef>
                <a:spcPts val="1001"/>
              </a:spcBef>
              <a:buClr>
                <a:srgbClr val="000000"/>
              </a:buClr>
              <a:buFont typeface="Courier New" panose="02070309020205020404" pitchFamily="49" charset="0"/>
              <a:buChar char="▫"/>
              <a:tabLst>
                <a:tab pos="0" algn="l"/>
              </a:tabLst>
            </a:pPr>
            <a:endParaRPr lang="en-GB" sz="3000" b="0" strike="noStrike" spc="-1" dirty="0">
              <a:solidFill>
                <a:srgbClr val="000000"/>
              </a:solidFill>
              <a:latin typeface="Aptos Display" panose="020B0004020202020204" pitchFamily="34" charset="0"/>
            </a:endParaRPr>
          </a:p>
          <a:p>
            <a:pPr marL="0" indent="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None/>
              <a:tabLst>
                <a:tab pos="0" algn="l"/>
              </a:tabLst>
            </a:pPr>
            <a:r>
              <a:rPr lang="en-GB" sz="2400" b="1" strike="noStrike" spc="-1" dirty="0">
                <a:solidFill>
                  <a:srgbClr val="000000"/>
                </a:solidFill>
                <a:latin typeface="Aptos Display" panose="020B0004020202020204" pitchFamily="34" charset="0"/>
              </a:rPr>
              <a:t>PRO TIP</a:t>
            </a:r>
            <a:r>
              <a:rPr lang="hu-HU" sz="2400" b="1" strike="noStrike" spc="-1" dirty="0">
                <a:solidFill>
                  <a:srgbClr val="000000"/>
                </a:solidFill>
                <a:latin typeface="Aptos Display" panose="020B0004020202020204" pitchFamily="34" charset="0"/>
              </a:rPr>
              <a:t>S</a:t>
            </a:r>
            <a:r>
              <a:rPr lang="en-GB" sz="2400" b="1" strike="noStrike" spc="-1" dirty="0">
                <a:solidFill>
                  <a:srgbClr val="000000"/>
                </a:solidFill>
                <a:latin typeface="Aptos Display" panose="020B0004020202020204" pitchFamily="34" charset="0"/>
              </a:rPr>
              <a:t>:</a:t>
            </a:r>
          </a:p>
          <a:p>
            <a:pPr marL="0" indent="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None/>
              <a:tabLst>
                <a:tab pos="0" algn="l"/>
              </a:tabLst>
            </a:pPr>
            <a:r>
              <a:rPr lang="en-GB" sz="2200" dirty="0">
                <a:latin typeface="Aptos Display" panose="020B0004020202020204" pitchFamily="34" charset="0"/>
              </a:rPr>
              <a:t>Your aims should not be limited to verbs such as </a:t>
            </a:r>
            <a:r>
              <a:rPr lang="en-GB" sz="2200" i="1" dirty="0">
                <a:latin typeface="Aptos Display" panose="020B0004020202020204" pitchFamily="34" charset="0"/>
              </a:rPr>
              <a:t>“to </a:t>
            </a:r>
            <a:r>
              <a:rPr lang="hu-HU" sz="2200" i="1" dirty="0">
                <a:latin typeface="Aptos Display" panose="020B0004020202020204" pitchFamily="34" charset="0"/>
              </a:rPr>
              <a:t>analyse</a:t>
            </a:r>
            <a:r>
              <a:rPr lang="en-GB" sz="2200" i="1" dirty="0">
                <a:latin typeface="Aptos Display" panose="020B0004020202020204" pitchFamily="34" charset="0"/>
              </a:rPr>
              <a:t>”</a:t>
            </a:r>
            <a:r>
              <a:rPr lang="en-GB" sz="2200" dirty="0">
                <a:latin typeface="Aptos Display" panose="020B0004020202020204" pitchFamily="34" charset="0"/>
              </a:rPr>
              <a:t> or </a:t>
            </a:r>
            <a:r>
              <a:rPr lang="en-GB" sz="2200" i="1" dirty="0">
                <a:latin typeface="Aptos Display" panose="020B0004020202020204" pitchFamily="34" charset="0"/>
              </a:rPr>
              <a:t>“to observe.”</a:t>
            </a:r>
            <a:r>
              <a:rPr lang="en-GB" sz="2200" dirty="0">
                <a:latin typeface="Aptos Display" panose="020B0004020202020204" pitchFamily="34" charset="0"/>
              </a:rPr>
              <a:t> These describe </a:t>
            </a:r>
            <a:r>
              <a:rPr lang="en-GB" sz="2200" b="1" dirty="0">
                <a:latin typeface="Aptos Display" panose="020B0004020202020204" pitchFamily="34" charset="0"/>
              </a:rPr>
              <a:t>methods</a:t>
            </a:r>
            <a:r>
              <a:rPr lang="en-GB" sz="2200" dirty="0">
                <a:latin typeface="Aptos Display" panose="020B0004020202020204" pitchFamily="34" charset="0"/>
              </a:rPr>
              <a:t>, not the final goal. Instead, explain </a:t>
            </a:r>
            <a:r>
              <a:rPr lang="en-GB" sz="2200" b="1" dirty="0">
                <a:latin typeface="Aptos Display" panose="020B0004020202020204" pitchFamily="34" charset="0"/>
              </a:rPr>
              <a:t>what you want to achieve through your analysis or observation</a:t>
            </a:r>
            <a:r>
              <a:rPr lang="en-GB" sz="2200" b="0" strike="noStrike" spc="-1" dirty="0">
                <a:solidFill>
                  <a:srgbClr val="000000"/>
                </a:solidFill>
                <a:latin typeface="Aptos Display" panose="020B0004020202020204" pitchFamily="34" charset="0"/>
              </a:rPr>
              <a:t>: ´For example: </a:t>
            </a:r>
            <a:r>
              <a:rPr lang="hu-HU" sz="2200" b="0" strike="noStrike" spc="-1" dirty="0">
                <a:solidFill>
                  <a:srgbClr val="000000"/>
                </a:solidFill>
                <a:latin typeface="Aptos Display" panose="020B0004020202020204" pitchFamily="34" charset="0"/>
              </a:rPr>
              <a:t>„</a:t>
            </a:r>
            <a:r>
              <a:rPr lang="en-GB" sz="2200" b="0" strike="noStrike" spc="-1" dirty="0">
                <a:solidFill>
                  <a:srgbClr val="000000"/>
                </a:solidFill>
                <a:latin typeface="Aptos Display" panose="020B0004020202020204" pitchFamily="34" charset="0"/>
              </a:rPr>
              <a:t>My aim is to better understand the issue of...</a:t>
            </a:r>
            <a:r>
              <a:rPr lang="hu-HU" sz="2200" b="0" strike="noStrike" spc="-1" dirty="0">
                <a:solidFill>
                  <a:srgbClr val="000000"/>
                </a:solidFill>
                <a:latin typeface="Aptos Display" panose="020B0004020202020204" pitchFamily="34" charset="0"/>
              </a:rPr>
              <a:t>”</a:t>
            </a:r>
            <a:r>
              <a:rPr lang="en-GB" sz="2200" b="0" strike="noStrike" spc="-1" dirty="0">
                <a:solidFill>
                  <a:srgbClr val="000000"/>
                </a:solidFill>
                <a:latin typeface="Aptos Display" panose="020B0004020202020204" pitchFamily="34" charset="0"/>
              </a:rPr>
              <a:t>. Analysis, observation, etc.</a:t>
            </a:r>
            <a:r>
              <a:rPr lang="hu-HU" sz="2200" b="0" strike="noStrike" spc="-1" dirty="0">
                <a:solidFill>
                  <a:srgbClr val="000000"/>
                </a:solidFill>
                <a:latin typeface="Aptos Display" panose="020B0004020202020204" pitchFamily="34" charset="0"/>
              </a:rPr>
              <a:t>,</a:t>
            </a:r>
            <a:r>
              <a:rPr lang="en-GB" sz="2200" b="0" strike="noStrike" spc="-1" dirty="0">
                <a:solidFill>
                  <a:srgbClr val="000000"/>
                </a:solidFill>
                <a:latin typeface="Aptos Display" panose="020B0004020202020204" pitchFamily="34" charset="0"/>
              </a:rPr>
              <a:t> are just methods of achieving your goals. Learn more </a:t>
            </a:r>
            <a:r>
              <a:rPr lang="en-GB" sz="2200" b="0" u="sng" strike="noStrike" spc="-1" dirty="0">
                <a:solidFill>
                  <a:srgbClr val="0563C1"/>
                </a:solidFill>
                <a:uFillTx/>
                <a:latin typeface="Aptos Display" panose="020B0004020202020204" pitchFamily="34" charset="0"/>
                <a:hlinkClick r:id="rId2"/>
              </a:rPr>
              <a:t>here</a:t>
            </a:r>
            <a:r>
              <a:rPr lang="en-GB" sz="2200" b="0" strike="noStrike" spc="-1" dirty="0">
                <a:solidFill>
                  <a:srgbClr val="000000"/>
                </a:solidFill>
                <a:latin typeface="Aptos Display" panose="020B0004020202020204" pitchFamily="34" charset="0"/>
              </a:rPr>
              <a:t>.)</a:t>
            </a:r>
            <a:endParaRPr lang="hu-HU" sz="2200" b="0" strike="noStrike" spc="-1" dirty="0">
              <a:solidFill>
                <a:srgbClr val="000000"/>
              </a:solidFill>
              <a:latin typeface="Aptos Display" panose="020B0004020202020204" pitchFamily="34" charset="0"/>
            </a:endParaRPr>
          </a:p>
          <a:p>
            <a:pPr marL="0" indent="0" algn="just"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200" b="1" dirty="0">
                <a:latin typeface="Aptos Display" panose="020B0004020202020204" pitchFamily="34" charset="0"/>
              </a:rPr>
              <a:t>Notice the slide number in the bottom right corner</a:t>
            </a:r>
            <a:r>
              <a:rPr lang="en-US" sz="2200" dirty="0">
                <a:latin typeface="Aptos Display" panose="020B0004020202020204" pitchFamily="34" charset="0"/>
              </a:rPr>
              <a:t>.</a:t>
            </a:r>
            <a:r>
              <a:rPr lang="hu-HU" sz="2200" dirty="0">
                <a:latin typeface="Aptos Display" panose="020B0004020202020204" pitchFamily="34" charset="0"/>
              </a:rPr>
              <a:t> </a:t>
            </a:r>
            <a:r>
              <a:rPr lang="en-US" sz="2200" dirty="0">
                <a:latin typeface="Aptos Display" panose="020B0004020202020204" pitchFamily="34" charset="0"/>
              </a:rPr>
              <a:t>Including slide numbers in your presentations is very useful. They help the audience follow your talk more easily and make it easier to ask questions about specific slides.</a:t>
            </a:r>
            <a:r>
              <a:rPr lang="en-GB" sz="2200" dirty="0">
                <a:latin typeface="Aptos Display" panose="020B0004020202020204" pitchFamily="34" charset="0"/>
              </a:rPr>
              <a:t> </a:t>
            </a:r>
          </a:p>
        </p:txBody>
      </p:sp>
      <p:sp>
        <p:nvSpPr>
          <p:cNvPr id="93" name="PlaceHolder 3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sk-SK" sz="2000" b="1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3938EA0-631C-49FF-86FF-4C69E29DB354}" type="slidenum">
              <a:rPr lang="sk-SK" sz="2000" b="1" strike="noStrike" spc="-1">
                <a:solidFill>
                  <a:srgbClr val="8B8B8B"/>
                </a:solidFill>
                <a:latin typeface="Aptos Display" panose="020B0004020202020204" pitchFamily="34" charset="0"/>
              </a:rPr>
              <a:t>3</a:t>
            </a:fld>
            <a:endParaRPr lang="en-US" sz="2000" b="0" strike="noStrike" spc="-1" dirty="0">
              <a:solidFill>
                <a:srgbClr val="000000"/>
              </a:solidFill>
              <a:latin typeface="Aptos Display" panose="020B00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/>
            <a:r>
              <a:rPr lang="sk-SK" sz="4000" b="1" spc="-1" dirty="0">
                <a:solidFill>
                  <a:srgbClr val="395074"/>
                </a:solidFill>
                <a:latin typeface="Aptos Display" panose="020B0004020202020204" pitchFamily="34" charset="0"/>
              </a:rPr>
              <a:t>THEORETICAL PART</a:t>
            </a: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en-US" sz="2200" b="1" dirty="0">
                <a:latin typeface="Aptos Display" panose="020B0004020202020204" pitchFamily="34" charset="0"/>
              </a:rPr>
              <a:t>On this slide, highlight the current state of research related to your specific topic.</a:t>
            </a:r>
            <a:endParaRPr lang="en-US" sz="2200" dirty="0">
              <a:latin typeface="Aptos Display" panose="020B0004020202020204" pitchFamily="34" charset="0"/>
            </a:endParaRPr>
          </a:p>
          <a:p>
            <a:pPr lvl="1" algn="just">
              <a:buFont typeface="Courier New" panose="02070309020205020404" pitchFamily="49" charset="0"/>
              <a:buChar char="▫"/>
            </a:pPr>
            <a:r>
              <a:rPr lang="en-US" sz="2200" dirty="0">
                <a:latin typeface="Aptos Display" panose="020B0004020202020204" pitchFamily="34" charset="0"/>
              </a:rPr>
              <a:t>What is already known about the topic?</a:t>
            </a:r>
          </a:p>
          <a:p>
            <a:pPr lvl="1" algn="just">
              <a:buFont typeface="Courier New" panose="02070309020205020404" pitchFamily="49" charset="0"/>
              <a:buChar char="▫"/>
            </a:pPr>
            <a:r>
              <a:rPr lang="en-US" sz="2200" dirty="0">
                <a:latin typeface="Aptos Display" panose="020B0004020202020204" pitchFamily="34" charset="0"/>
              </a:rPr>
              <a:t>What have previous studies found?</a:t>
            </a:r>
          </a:p>
          <a:p>
            <a:pPr marL="0" indent="0" algn="just">
              <a:buNone/>
            </a:pPr>
            <a:r>
              <a:rPr lang="en-US" sz="2200" dirty="0">
                <a:latin typeface="Aptos Display" panose="020B0004020202020204" pitchFamily="34" charset="0"/>
              </a:rPr>
              <a:t>Your overview should lead to </a:t>
            </a:r>
            <a:r>
              <a:rPr lang="en-US" sz="2200" b="1" dirty="0">
                <a:latin typeface="Aptos Display" panose="020B0004020202020204" pitchFamily="34" charset="0"/>
              </a:rPr>
              <a:t>questions, hypotheses, or aims</a:t>
            </a:r>
            <a:r>
              <a:rPr lang="en-US" sz="2200" dirty="0">
                <a:latin typeface="Aptos Display" panose="020B0004020202020204" pitchFamily="34" charset="0"/>
              </a:rPr>
              <a:t> that explain </a:t>
            </a:r>
            <a:r>
              <a:rPr lang="en-US" sz="2200" b="1" dirty="0">
                <a:latin typeface="Aptos Display" panose="020B0004020202020204" pitchFamily="34" charset="0"/>
              </a:rPr>
              <a:t>what is still unknown</a:t>
            </a:r>
            <a:r>
              <a:rPr lang="hu-HU" sz="2200" dirty="0">
                <a:latin typeface="Aptos Display" panose="020B0004020202020204" pitchFamily="34" charset="0"/>
              </a:rPr>
              <a:t>, </a:t>
            </a:r>
            <a:r>
              <a:rPr lang="en-US" sz="2200" dirty="0">
                <a:latin typeface="Aptos Display" panose="020B0004020202020204" pitchFamily="34" charset="0"/>
              </a:rPr>
              <a:t>in other words, the </a:t>
            </a:r>
            <a:r>
              <a:rPr lang="en-US" sz="2200" b="1" dirty="0">
                <a:latin typeface="Aptos Display" panose="020B0004020202020204" pitchFamily="34" charset="0"/>
              </a:rPr>
              <a:t>research gap</a:t>
            </a:r>
            <a:r>
              <a:rPr lang="en-US" sz="2200" dirty="0">
                <a:latin typeface="Aptos Display" panose="020B0004020202020204" pitchFamily="34" charset="0"/>
              </a:rPr>
              <a:t> that your work </a:t>
            </a:r>
            <a:r>
              <a:rPr lang="hu-HU" sz="2200" dirty="0">
                <a:latin typeface="Aptos Display" panose="020B0004020202020204" pitchFamily="34" charset="0"/>
              </a:rPr>
              <a:t>addresses</a:t>
            </a:r>
            <a:r>
              <a:rPr lang="en-US" sz="2200" dirty="0">
                <a:latin typeface="Aptos Display" panose="020B00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2200" dirty="0">
                <a:latin typeface="Aptos Display" panose="020B0004020202020204" pitchFamily="34" charset="0"/>
              </a:rPr>
              <a:t>If the </a:t>
            </a:r>
            <a:r>
              <a:rPr lang="en-US" sz="2200" b="1" dirty="0">
                <a:latin typeface="Aptos Display" panose="020B0004020202020204" pitchFamily="34" charset="0"/>
              </a:rPr>
              <a:t>specific material you are studying has not been </a:t>
            </a:r>
            <a:r>
              <a:rPr lang="hu-HU" sz="2200" b="1" dirty="0">
                <a:latin typeface="Aptos Display" panose="020B0004020202020204" pitchFamily="34" charset="0"/>
              </a:rPr>
              <a:t>analysed</a:t>
            </a:r>
            <a:r>
              <a:rPr lang="en-US" sz="2200" b="1" dirty="0">
                <a:latin typeface="Aptos Display" panose="020B0004020202020204" pitchFamily="34" charset="0"/>
              </a:rPr>
              <a:t> yet</a:t>
            </a:r>
            <a:r>
              <a:rPr lang="en-US" sz="2200" dirty="0">
                <a:latin typeface="Aptos Display" panose="020B0004020202020204" pitchFamily="34" charset="0"/>
              </a:rPr>
              <a:t>, explain what studies of </a:t>
            </a:r>
            <a:r>
              <a:rPr lang="en-US" sz="2200" b="1" dirty="0">
                <a:latin typeface="Aptos Display" panose="020B0004020202020204" pitchFamily="34" charset="0"/>
              </a:rPr>
              <a:t>similar materials or related topics</a:t>
            </a:r>
            <a:r>
              <a:rPr lang="en-US" sz="2200" dirty="0">
                <a:latin typeface="Aptos Display" panose="020B0004020202020204" pitchFamily="34" charset="0"/>
              </a:rPr>
              <a:t> have shown. Do these earlier studies suggest </a:t>
            </a:r>
            <a:r>
              <a:rPr lang="en-US" sz="2200" b="1" dirty="0">
                <a:latin typeface="Aptos Display" panose="020B0004020202020204" pitchFamily="34" charset="0"/>
              </a:rPr>
              <a:t>patterns, expectations, or predictions</a:t>
            </a:r>
            <a:r>
              <a:rPr lang="en-US" sz="2200" dirty="0">
                <a:latin typeface="Aptos Display" panose="020B0004020202020204" pitchFamily="34" charset="0"/>
              </a:rPr>
              <a:t> that you can test with your material?</a:t>
            </a:r>
          </a:p>
          <a:p>
            <a:pPr marL="0" indent="0" algn="just">
              <a:buNone/>
            </a:pPr>
            <a:r>
              <a:rPr lang="en-US" sz="2200" b="1" dirty="0">
                <a:latin typeface="Aptos Display" panose="020B0004020202020204" pitchFamily="34" charset="0"/>
              </a:rPr>
              <a:t>Important:</a:t>
            </a:r>
            <a:br>
              <a:rPr lang="en-US" sz="2200" dirty="0">
                <a:latin typeface="Aptos Display" panose="020B0004020202020204" pitchFamily="34" charset="0"/>
              </a:rPr>
            </a:br>
            <a:r>
              <a:rPr lang="en-US" sz="2200" dirty="0">
                <a:latin typeface="Aptos Display" panose="020B0004020202020204" pitchFamily="34" charset="0"/>
              </a:rPr>
              <a:t>If you mention specific authors or works in your presentation, </a:t>
            </a:r>
            <a:r>
              <a:rPr lang="en-US" sz="2200" b="1" dirty="0">
                <a:latin typeface="Aptos Display" panose="020B0004020202020204" pitchFamily="34" charset="0"/>
              </a:rPr>
              <a:t>follow proper citation conventions</a:t>
            </a:r>
            <a:r>
              <a:rPr lang="en-US" sz="2200" dirty="0">
                <a:latin typeface="Aptos Display" panose="020B0004020202020204" pitchFamily="34" charset="0"/>
              </a:rPr>
              <a:t>. Include </a:t>
            </a:r>
            <a:r>
              <a:rPr lang="en-US" sz="2200" b="1" dirty="0">
                <a:latin typeface="Aptos Display" panose="020B0004020202020204" pitchFamily="34" charset="0"/>
              </a:rPr>
              <a:t>the year and page number</a:t>
            </a:r>
            <a:r>
              <a:rPr lang="en-US" sz="2200" dirty="0">
                <a:latin typeface="Aptos Display" panose="020B0004020202020204" pitchFamily="34" charset="0"/>
              </a:rPr>
              <a:t> where relevant. The same rule applies to </a:t>
            </a:r>
            <a:r>
              <a:rPr lang="en-US" sz="2200" b="1" dirty="0">
                <a:latin typeface="Aptos Display" panose="020B0004020202020204" pitchFamily="34" charset="0"/>
              </a:rPr>
              <a:t>figures, images, graphs, and any other visual material</a:t>
            </a:r>
            <a:r>
              <a:rPr lang="en-US" sz="2200" dirty="0">
                <a:latin typeface="Aptos Display" panose="020B0004020202020204" pitchFamily="34" charset="0"/>
              </a:rPr>
              <a:t> you use in your slides.</a:t>
            </a:r>
          </a:p>
        </p:txBody>
      </p:sp>
      <p:sp>
        <p:nvSpPr>
          <p:cNvPr id="96" name="PlaceHolder 3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sk-SK" sz="2000" b="1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AE8B68B-A210-40C6-85C6-EA372F065C7D}" type="slidenum">
              <a:rPr lang="sk-SK" sz="2000" b="1" strike="noStrike" spc="-1">
                <a:solidFill>
                  <a:srgbClr val="8B8B8B"/>
                </a:solidFill>
                <a:latin typeface="Aptos Display" panose="020B0004020202020204" pitchFamily="34" charset="0"/>
              </a:rPr>
              <a:t>4</a:t>
            </a:fld>
            <a:endParaRPr lang="en-US" sz="2000" b="0" strike="noStrike" spc="-1" dirty="0">
              <a:solidFill>
                <a:srgbClr val="000000"/>
              </a:solidFill>
              <a:latin typeface="Aptos Display" panose="020B00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sk-SK" sz="4000" b="1" spc="-1" dirty="0">
                <a:solidFill>
                  <a:srgbClr val="395074"/>
                </a:solidFill>
                <a:latin typeface="Aptos Display" panose="020B0004020202020204" pitchFamily="34" charset="0"/>
              </a:rPr>
              <a:t>METHODOLOGY</a:t>
            </a: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en-US" sz="2200" b="1" dirty="0">
                <a:latin typeface="Aptos Display" panose="020B0004020202020204" pitchFamily="34" charset="0"/>
              </a:rPr>
              <a:t>This section should include:</a:t>
            </a:r>
            <a:endParaRPr lang="en-US" sz="2200" dirty="0">
              <a:latin typeface="Aptos Display" panose="020B0004020202020204" pitchFamily="34" charset="0"/>
            </a:endParaRPr>
          </a:p>
          <a:p>
            <a:pPr lvl="1" algn="just">
              <a:buFont typeface="Courier New" panose="02070309020205020404" pitchFamily="49" charset="0"/>
              <a:buChar char="▫"/>
            </a:pPr>
            <a:r>
              <a:rPr lang="en-US" sz="2200" dirty="0">
                <a:latin typeface="Aptos Display" panose="020B0004020202020204" pitchFamily="34" charset="0"/>
              </a:rPr>
              <a:t>Research problem, research questions, and/or hypotheses</a:t>
            </a:r>
          </a:p>
          <a:p>
            <a:pPr lvl="1" algn="just">
              <a:buFont typeface="Courier New" panose="02070309020205020404" pitchFamily="49" charset="0"/>
              <a:buChar char="▫"/>
            </a:pPr>
            <a:r>
              <a:rPr lang="en-US" sz="2200" dirty="0">
                <a:latin typeface="Aptos Display" panose="020B0004020202020204" pitchFamily="34" charset="0"/>
              </a:rPr>
              <a:t>Research methods and research tools</a:t>
            </a:r>
          </a:p>
          <a:p>
            <a:pPr lvl="1" algn="just">
              <a:buFont typeface="Courier New" panose="02070309020205020404" pitchFamily="49" charset="0"/>
              <a:buChar char="▫"/>
            </a:pPr>
            <a:r>
              <a:rPr lang="en-US" sz="2200" dirty="0">
                <a:latin typeface="Aptos Display" panose="020B0004020202020204" pitchFamily="34" charset="0"/>
              </a:rPr>
              <a:t>Research sample or research material</a:t>
            </a:r>
            <a:endParaRPr lang="hu-HU" sz="2200" dirty="0">
              <a:latin typeface="Aptos Display" panose="020B0004020202020204" pitchFamily="34" charset="0"/>
            </a:endParaRPr>
          </a:p>
          <a:p>
            <a:pPr lvl="1" algn="just">
              <a:buFont typeface="Courier New" panose="02070309020205020404" pitchFamily="49" charset="0"/>
              <a:buChar char="▫"/>
            </a:pPr>
            <a:endParaRPr lang="en-US" sz="2200" dirty="0">
              <a:latin typeface="Aptos Display" panose="020B0004020202020204" pitchFamily="34" charset="0"/>
            </a:endParaRPr>
          </a:p>
          <a:p>
            <a:pPr marL="0" indent="0" algn="just">
              <a:buNone/>
            </a:pPr>
            <a:r>
              <a:rPr lang="en-US" sz="2200" dirty="0">
                <a:latin typeface="Aptos Display" panose="020B0004020202020204" pitchFamily="34" charset="0"/>
              </a:rPr>
              <a:t>Examples:</a:t>
            </a:r>
          </a:p>
          <a:p>
            <a:pPr lvl="1" algn="just">
              <a:buFont typeface="Courier New" panose="02070309020205020404" pitchFamily="49" charset="0"/>
              <a:buChar char="▫"/>
            </a:pPr>
            <a:r>
              <a:rPr lang="en-US" sz="2200" dirty="0">
                <a:latin typeface="Aptos Display" panose="020B0004020202020204" pitchFamily="34" charset="0"/>
              </a:rPr>
              <a:t>In </a:t>
            </a:r>
            <a:r>
              <a:rPr lang="en-US" sz="2200" b="1" dirty="0">
                <a:latin typeface="Aptos Display" panose="020B0004020202020204" pitchFamily="34" charset="0"/>
              </a:rPr>
              <a:t>literary analysis</a:t>
            </a:r>
            <a:r>
              <a:rPr lang="en-US" sz="2200" dirty="0">
                <a:latin typeface="Aptos Display" panose="020B0004020202020204" pitchFamily="34" charset="0"/>
              </a:rPr>
              <a:t>: which novels, texts, themes, or characters you analyzed.</a:t>
            </a:r>
          </a:p>
          <a:p>
            <a:pPr lvl="1" algn="just">
              <a:buFont typeface="Courier New" panose="02070309020205020404" pitchFamily="49" charset="0"/>
              <a:buChar char="▫"/>
            </a:pPr>
            <a:r>
              <a:rPr lang="en-US" sz="2200" dirty="0">
                <a:latin typeface="Aptos Display" panose="020B0004020202020204" pitchFamily="34" charset="0"/>
              </a:rPr>
              <a:t>In a </a:t>
            </a:r>
            <a:r>
              <a:rPr lang="en-US" sz="2200" b="1" dirty="0">
                <a:latin typeface="Aptos Display" panose="020B0004020202020204" pitchFamily="34" charset="0"/>
              </a:rPr>
              <a:t>methodologically oriented thesis</a:t>
            </a:r>
            <a:r>
              <a:rPr lang="en-US" sz="2200" dirty="0">
                <a:latin typeface="Aptos Display" panose="020B0004020202020204" pitchFamily="34" charset="0"/>
              </a:rPr>
              <a:t>: teachers, learners, students, lesson plans, coursebooks, etc.</a:t>
            </a:r>
          </a:p>
          <a:p>
            <a:pPr lvl="1" algn="just">
              <a:buFont typeface="Courier New" panose="02070309020205020404" pitchFamily="49" charset="0"/>
              <a:buChar char="▫"/>
            </a:pPr>
            <a:r>
              <a:rPr lang="en-US" sz="2200" dirty="0">
                <a:latin typeface="Aptos Display" panose="020B0004020202020204" pitchFamily="34" charset="0"/>
              </a:rPr>
              <a:t>In </a:t>
            </a:r>
            <a:r>
              <a:rPr lang="en-US" sz="2200" b="1" dirty="0">
                <a:latin typeface="Aptos Display" panose="020B0004020202020204" pitchFamily="34" charset="0"/>
              </a:rPr>
              <a:t>linguistics</a:t>
            </a:r>
            <a:r>
              <a:rPr lang="en-US" sz="2200" dirty="0">
                <a:latin typeface="Aptos Display" panose="020B0004020202020204" pitchFamily="34" charset="0"/>
              </a:rPr>
              <a:t>: audio recordings, a corpus, transcripts, or other language data.</a:t>
            </a:r>
            <a:endParaRPr lang="hu-HU" sz="2200" dirty="0">
              <a:latin typeface="Aptos Display" panose="020B0004020202020204" pitchFamily="34" charset="0"/>
            </a:endParaRPr>
          </a:p>
          <a:p>
            <a:pPr lvl="1" algn="just">
              <a:buFont typeface="Courier New" panose="02070309020205020404" pitchFamily="49" charset="0"/>
              <a:buChar char="▫"/>
            </a:pPr>
            <a:endParaRPr lang="en-US" sz="2200" dirty="0">
              <a:latin typeface="Aptos Display" panose="020B0004020202020204" pitchFamily="34" charset="0"/>
            </a:endParaRPr>
          </a:p>
          <a:p>
            <a:pPr marL="0" indent="0" algn="just">
              <a:buNone/>
            </a:pPr>
            <a:r>
              <a:rPr lang="en-US" sz="2200" b="1" dirty="0">
                <a:latin typeface="Aptos Display" panose="020B0004020202020204" pitchFamily="34" charset="0"/>
              </a:rPr>
              <a:t>Procedures:</a:t>
            </a:r>
            <a:r>
              <a:rPr lang="en-US" sz="2200" dirty="0">
                <a:latin typeface="Aptos Display" panose="020B0004020202020204" pitchFamily="34" charset="0"/>
              </a:rPr>
              <a:t> clearly explain </a:t>
            </a:r>
            <a:r>
              <a:rPr lang="en-US" sz="2200" b="1" dirty="0">
                <a:latin typeface="Aptos Display" panose="020B0004020202020204" pitchFamily="34" charset="0"/>
              </a:rPr>
              <a:t>how you conducted your research or analysis</a:t>
            </a:r>
            <a:r>
              <a:rPr lang="en-US" sz="2200" dirty="0">
                <a:latin typeface="Aptos Display" panose="020B0004020202020204" pitchFamily="34" charset="0"/>
              </a:rPr>
              <a:t>. Describe the steps you followed so the audience understands </a:t>
            </a:r>
            <a:r>
              <a:rPr lang="en-US" sz="2200" b="1" dirty="0">
                <a:latin typeface="Aptos Display" panose="020B0004020202020204" pitchFamily="34" charset="0"/>
              </a:rPr>
              <a:t>how you arrived at your results</a:t>
            </a:r>
            <a:r>
              <a:rPr lang="en-US" sz="2200" dirty="0">
                <a:latin typeface="Aptos Display" panose="020B0004020202020204" pitchFamily="34" charset="0"/>
              </a:rPr>
              <a:t>.</a:t>
            </a:r>
          </a:p>
        </p:txBody>
      </p:sp>
      <p:sp>
        <p:nvSpPr>
          <p:cNvPr id="99" name="PlaceHolder 3"/>
          <p:cNvSpPr>
            <a:spLocks noGrp="1"/>
          </p:cNvSpPr>
          <p:nvPr>
            <p:ph type="sldNum" idx="1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sk-SK" sz="2000" b="1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F1F4CEC-0E2D-40CC-8D48-41EDD377E56A}" type="slidenum">
              <a:rPr lang="sk-SK" sz="2000" b="1" strike="noStrike" spc="-1">
                <a:solidFill>
                  <a:srgbClr val="8B8B8B"/>
                </a:solidFill>
                <a:latin typeface="Aptos Display" panose="020B0004020202020204" pitchFamily="34" charset="0"/>
              </a:rPr>
              <a:t>5</a:t>
            </a:fld>
            <a:endParaRPr lang="en-US" sz="2000" b="0" strike="noStrike" spc="-1" dirty="0">
              <a:solidFill>
                <a:srgbClr val="000000"/>
              </a:solidFill>
              <a:latin typeface="Aptos Display" panose="020B00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11610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algn="ctr"/>
            <a:r>
              <a:rPr lang="sk-SK" sz="4000" b="1" spc="-1" dirty="0">
                <a:solidFill>
                  <a:srgbClr val="395074"/>
                </a:solidFill>
                <a:latin typeface="Aptos Display" panose="020B0004020202020204" pitchFamily="34" charset="0"/>
              </a:rPr>
              <a:t>RESEARCH RESULTS</a:t>
            </a: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755404" y="1690200"/>
            <a:ext cx="11062800" cy="5031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en-US" sz="2200" b="1" dirty="0">
                <a:latin typeface="Aptos Display" panose="020B0004020202020204" pitchFamily="34" charset="0"/>
              </a:rPr>
              <a:t>In this section, present the main results of your thesis.</a:t>
            </a:r>
            <a:endParaRPr lang="en-US" sz="2200" dirty="0">
              <a:latin typeface="Aptos Display" panose="020B0004020202020204" pitchFamily="34" charset="0"/>
            </a:endParaRPr>
          </a:p>
          <a:p>
            <a:pPr lvl="1" algn="just">
              <a:buFont typeface="Courier New" panose="02070309020205020404" pitchFamily="49" charset="0"/>
              <a:buChar char="▫"/>
            </a:pPr>
            <a:r>
              <a:rPr lang="en-US" sz="2200" dirty="0">
                <a:latin typeface="Aptos Display" panose="020B0004020202020204" pitchFamily="34" charset="0"/>
              </a:rPr>
              <a:t>Provide the committee with </a:t>
            </a:r>
            <a:r>
              <a:rPr lang="en-US" sz="2200" b="1" dirty="0">
                <a:latin typeface="Aptos Display" panose="020B0004020202020204" pitchFamily="34" charset="0"/>
              </a:rPr>
              <a:t>clear, brief, and understandable outcomes</a:t>
            </a:r>
            <a:r>
              <a:rPr lang="en-US" sz="2200" dirty="0">
                <a:latin typeface="Aptos Display" panose="020B0004020202020204" pitchFamily="34" charset="0"/>
              </a:rPr>
              <a:t> of your research.</a:t>
            </a:r>
          </a:p>
          <a:p>
            <a:pPr lvl="1" algn="just">
              <a:buFont typeface="Courier New" panose="02070309020205020404" pitchFamily="49" charset="0"/>
              <a:buChar char="▫"/>
            </a:pPr>
            <a:r>
              <a:rPr lang="en-US" sz="2200" dirty="0">
                <a:latin typeface="Aptos Display" panose="020B0004020202020204" pitchFamily="34" charset="0"/>
              </a:rPr>
              <a:t>Support your results with </a:t>
            </a:r>
            <a:r>
              <a:rPr lang="en-US" sz="2200" b="1" dirty="0">
                <a:latin typeface="Aptos Display" panose="020B0004020202020204" pitchFamily="34" charset="0"/>
              </a:rPr>
              <a:t>appropriate visual or illustrative materials</a:t>
            </a:r>
            <a:r>
              <a:rPr lang="en-US" sz="2200" dirty="0">
                <a:latin typeface="Aptos Display" panose="020B0004020202020204" pitchFamily="34" charset="0"/>
              </a:rPr>
              <a:t>, such as:</a:t>
            </a:r>
          </a:p>
          <a:p>
            <a:pPr lvl="2" algn="just">
              <a:buFont typeface="Courier New" panose="02070309020205020404" pitchFamily="49" charset="0"/>
              <a:buChar char="▫"/>
            </a:pPr>
            <a:r>
              <a:rPr lang="en-US" sz="2200" dirty="0">
                <a:latin typeface="Aptos Display" panose="020B0004020202020204" pitchFamily="34" charset="0"/>
              </a:rPr>
              <a:t>figures, charts, or tables</a:t>
            </a:r>
          </a:p>
          <a:p>
            <a:pPr lvl="2" algn="just">
              <a:buFont typeface="Courier New" panose="02070309020205020404" pitchFamily="49" charset="0"/>
              <a:buChar char="▫"/>
            </a:pPr>
            <a:r>
              <a:rPr lang="en-US" sz="2200" dirty="0">
                <a:latin typeface="Aptos Display" panose="020B0004020202020204" pitchFamily="34" charset="0"/>
              </a:rPr>
              <a:t>diagrams or schemes</a:t>
            </a:r>
          </a:p>
          <a:p>
            <a:pPr lvl="2" algn="just">
              <a:buFont typeface="Courier New" panose="02070309020205020404" pitchFamily="49" charset="0"/>
              <a:buChar char="▫"/>
            </a:pPr>
            <a:r>
              <a:rPr lang="en-US" sz="2200" dirty="0">
                <a:latin typeface="Aptos Display" panose="020B0004020202020204" pitchFamily="34" charset="0"/>
              </a:rPr>
              <a:t>examples from the </a:t>
            </a:r>
            <a:r>
              <a:rPr lang="hu-HU" sz="2200" dirty="0">
                <a:latin typeface="Aptos Display" panose="020B0004020202020204" pitchFamily="34" charset="0"/>
              </a:rPr>
              <a:t>analysed</a:t>
            </a:r>
            <a:r>
              <a:rPr lang="en-US" sz="2200" dirty="0">
                <a:latin typeface="Aptos Display" panose="020B0004020202020204" pitchFamily="34" charset="0"/>
              </a:rPr>
              <a:t> text(s)</a:t>
            </a:r>
          </a:p>
          <a:p>
            <a:pPr lvl="2" algn="just">
              <a:buFont typeface="Courier New" panose="02070309020205020404" pitchFamily="49" charset="0"/>
              <a:buChar char="▫"/>
            </a:pPr>
            <a:r>
              <a:rPr lang="en-US" sz="2200" dirty="0">
                <a:latin typeface="Aptos Display" panose="020B0004020202020204" pitchFamily="34" charset="0"/>
              </a:rPr>
              <a:t>short quotations from your </a:t>
            </a:r>
            <a:r>
              <a:rPr lang="hu-HU" sz="2200" dirty="0">
                <a:latin typeface="Aptos Display" panose="020B0004020202020204" pitchFamily="34" charset="0"/>
              </a:rPr>
              <a:t>paper</a:t>
            </a:r>
            <a:endParaRPr lang="en-US" sz="2200" dirty="0">
              <a:latin typeface="Aptos Display" panose="020B0004020202020204" pitchFamily="34" charset="0"/>
            </a:endParaRPr>
          </a:p>
          <a:p>
            <a:pPr lvl="2" algn="just">
              <a:buFont typeface="Courier New" panose="02070309020205020404" pitchFamily="49" charset="0"/>
              <a:buChar char="▫"/>
            </a:pPr>
            <a:r>
              <a:rPr lang="en-US" sz="2200" dirty="0">
                <a:latin typeface="Aptos Display" panose="020B0004020202020204" pitchFamily="34" charset="0"/>
              </a:rPr>
              <a:t>examples from your research sample</a:t>
            </a:r>
          </a:p>
          <a:p>
            <a:pPr lvl="2" algn="just">
              <a:buFont typeface="Courier New" panose="02070309020205020404" pitchFamily="49" charset="0"/>
              <a:buChar char="▫"/>
            </a:pPr>
            <a:r>
              <a:rPr lang="en-US" sz="2200" dirty="0">
                <a:latin typeface="Aptos Display" panose="020B0004020202020204" pitchFamily="34" charset="0"/>
              </a:rPr>
              <a:t>audio or video recordings (if relevant)</a:t>
            </a:r>
            <a:endParaRPr lang="hu-HU" sz="2200" dirty="0">
              <a:latin typeface="Aptos Display" panose="020B0004020202020204" pitchFamily="34" charset="0"/>
            </a:endParaRPr>
          </a:p>
          <a:p>
            <a:pPr lvl="2" algn="just">
              <a:buFont typeface="Courier New" panose="02070309020205020404" pitchFamily="49" charset="0"/>
              <a:buChar char="▫"/>
            </a:pPr>
            <a:endParaRPr lang="en-US" sz="2200" dirty="0">
              <a:latin typeface="Aptos Display" panose="020B0004020202020204" pitchFamily="34" charset="0"/>
            </a:endParaRPr>
          </a:p>
          <a:p>
            <a:pPr marL="0" indent="0" algn="just">
              <a:buNone/>
            </a:pPr>
            <a:r>
              <a:rPr lang="en-US" sz="2200" dirty="0">
                <a:latin typeface="Aptos Display" panose="020B0004020202020204" pitchFamily="34" charset="0"/>
              </a:rPr>
              <a:t>Make sure that these materials are </a:t>
            </a:r>
            <a:r>
              <a:rPr lang="en-US" sz="2200" b="1" dirty="0">
                <a:latin typeface="Aptos Display" panose="020B0004020202020204" pitchFamily="34" charset="0"/>
              </a:rPr>
              <a:t>properly explained and clearly connected to your findings</a:t>
            </a:r>
            <a:r>
              <a:rPr lang="en-US" sz="2200" dirty="0">
                <a:latin typeface="Aptos Display" panose="020B0004020202020204" pitchFamily="34" charset="0"/>
              </a:rPr>
              <a:t>, so they help the audience understand the significance of your results.</a:t>
            </a:r>
          </a:p>
        </p:txBody>
      </p:sp>
      <p:sp>
        <p:nvSpPr>
          <p:cNvPr id="102" name="PlaceHolder 3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sk-SK" sz="2000" b="1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4A717C9-E45D-4876-9C72-FBDB71D8FB41}" type="slidenum">
              <a:rPr lang="sk-SK" sz="2000" b="1" strike="noStrike" spc="-1">
                <a:solidFill>
                  <a:srgbClr val="8B8B8B"/>
                </a:solidFill>
                <a:latin typeface="Aptos Display" panose="020B0004020202020204" pitchFamily="34" charset="0"/>
              </a:rPr>
              <a:t>6</a:t>
            </a:fld>
            <a:endParaRPr lang="en-US" sz="2000" b="0" strike="noStrike" spc="-1" dirty="0">
              <a:solidFill>
                <a:srgbClr val="000000"/>
              </a:solidFill>
              <a:latin typeface="Aptos Display" panose="020B00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sk-SK" sz="4000" b="1" spc="-1" dirty="0">
                <a:solidFill>
                  <a:srgbClr val="395074"/>
                </a:solidFill>
                <a:latin typeface="Aptos Display" panose="020B0004020202020204" pitchFamily="34" charset="0"/>
              </a:rPr>
              <a:t>DISCUSSION OF THE FINDINGS</a:t>
            </a: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838080" y="1690560"/>
            <a:ext cx="10515240" cy="4895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en-US" sz="2200" b="1" dirty="0">
                <a:latin typeface="Aptos Display" panose="020B0004020202020204" pitchFamily="34" charset="0"/>
              </a:rPr>
              <a:t>Important:</a:t>
            </a:r>
            <a:r>
              <a:rPr lang="hu-HU" sz="2200" b="1" dirty="0">
                <a:latin typeface="Aptos Display" panose="020B0004020202020204" pitchFamily="34" charset="0"/>
              </a:rPr>
              <a:t> </a:t>
            </a:r>
            <a:r>
              <a:rPr lang="en-US" sz="2200" dirty="0">
                <a:latin typeface="Aptos Display" panose="020B0004020202020204" pitchFamily="34" charset="0"/>
              </a:rPr>
              <a:t>Do </a:t>
            </a:r>
            <a:r>
              <a:rPr lang="en-US" sz="2200" b="1" dirty="0">
                <a:latin typeface="Aptos Display" panose="020B0004020202020204" pitchFamily="34" charset="0"/>
              </a:rPr>
              <a:t>not</a:t>
            </a:r>
            <a:r>
              <a:rPr lang="en-US" sz="2200" dirty="0">
                <a:latin typeface="Aptos Display" panose="020B0004020202020204" pitchFamily="34" charset="0"/>
              </a:rPr>
              <a:t> simply retell what you did in general. This section is </a:t>
            </a:r>
            <a:r>
              <a:rPr lang="en-US" sz="2200" b="1" dirty="0">
                <a:latin typeface="Aptos Display" panose="020B0004020202020204" pitchFamily="34" charset="0"/>
              </a:rPr>
              <a:t>not meant to </a:t>
            </a:r>
            <a:r>
              <a:rPr lang="hu-HU" sz="2200" b="1" dirty="0">
                <a:latin typeface="Aptos Display" panose="020B0004020202020204" pitchFamily="34" charset="0"/>
              </a:rPr>
              <a:t>summarise</a:t>
            </a:r>
            <a:r>
              <a:rPr lang="en-US" sz="2200" b="1" dirty="0">
                <a:latin typeface="Aptos Display" panose="020B0004020202020204" pitchFamily="34" charset="0"/>
              </a:rPr>
              <a:t> the structure of your thesis</a:t>
            </a:r>
            <a:r>
              <a:rPr lang="en-US" sz="2200" dirty="0">
                <a:latin typeface="Aptos Display" panose="020B0004020202020204" pitchFamily="34" charset="0"/>
              </a:rPr>
              <a:t> (for example, how many chapters it has or what each chapter contains). Instead, you should </a:t>
            </a:r>
            <a:r>
              <a:rPr lang="en-US" sz="2200" b="1" dirty="0">
                <a:latin typeface="Aptos Display" panose="020B0004020202020204" pitchFamily="34" charset="0"/>
              </a:rPr>
              <a:t>discuss and interpret your findings</a:t>
            </a:r>
            <a:r>
              <a:rPr lang="en-US" sz="2200" dirty="0">
                <a:latin typeface="Aptos Display" panose="020B0004020202020204" pitchFamily="34" charset="0"/>
              </a:rPr>
              <a:t>.</a:t>
            </a:r>
            <a:endParaRPr lang="hu-HU" sz="2200" dirty="0">
              <a:latin typeface="Aptos Display" panose="020B0004020202020204" pitchFamily="34" charset="0"/>
            </a:endParaRPr>
          </a:p>
          <a:p>
            <a:pPr marL="0" indent="0" algn="just">
              <a:buNone/>
            </a:pPr>
            <a:endParaRPr lang="en-US" sz="2200" dirty="0">
              <a:latin typeface="Aptos Display" panose="020B0004020202020204" pitchFamily="34" charset="0"/>
            </a:endParaRPr>
          </a:p>
          <a:p>
            <a:pPr marL="0" indent="0" algn="just">
              <a:buNone/>
            </a:pPr>
            <a:r>
              <a:rPr lang="en-US" sz="2200" dirty="0">
                <a:latin typeface="Aptos Display" panose="020B0004020202020204" pitchFamily="34" charset="0"/>
              </a:rPr>
              <a:t>You are also encouraged to include the following:</a:t>
            </a:r>
          </a:p>
          <a:p>
            <a:pPr lvl="1" algn="just">
              <a:buFont typeface="Courier New" panose="02070309020205020404" pitchFamily="49" charset="0"/>
              <a:buChar char="▫"/>
            </a:pPr>
            <a:r>
              <a:rPr lang="en-US" sz="2200" b="1" dirty="0">
                <a:latin typeface="Aptos Display" panose="020B0004020202020204" pitchFamily="34" charset="0"/>
              </a:rPr>
              <a:t>Contributions</a:t>
            </a:r>
            <a:endParaRPr lang="en-US" sz="2200" dirty="0">
              <a:latin typeface="Aptos Display" panose="020B0004020202020204" pitchFamily="34" charset="0"/>
            </a:endParaRPr>
          </a:p>
          <a:p>
            <a:pPr lvl="2" algn="just">
              <a:buFont typeface="Courier New" panose="02070309020205020404" pitchFamily="49" charset="0"/>
              <a:buChar char="▫"/>
            </a:pPr>
            <a:r>
              <a:rPr lang="en-US" sz="2200" dirty="0">
                <a:latin typeface="Aptos Display" panose="020B0004020202020204" pitchFamily="34" charset="0"/>
              </a:rPr>
              <a:t>How can your results contribute to </a:t>
            </a:r>
            <a:r>
              <a:rPr lang="en-US" sz="2200" b="1" dirty="0">
                <a:latin typeface="Aptos Display" panose="020B0004020202020204" pitchFamily="34" charset="0"/>
              </a:rPr>
              <a:t>theory</a:t>
            </a:r>
            <a:r>
              <a:rPr lang="en-US" sz="2200" dirty="0">
                <a:latin typeface="Aptos Display" panose="020B0004020202020204" pitchFamily="34" charset="0"/>
              </a:rPr>
              <a:t> and/or </a:t>
            </a:r>
            <a:r>
              <a:rPr lang="en-US" sz="2200" b="1" dirty="0">
                <a:latin typeface="Aptos Display" panose="020B0004020202020204" pitchFamily="34" charset="0"/>
              </a:rPr>
              <a:t>practice</a:t>
            </a:r>
            <a:r>
              <a:rPr lang="en-US" sz="2200" dirty="0">
                <a:latin typeface="Aptos Display" panose="020B0004020202020204" pitchFamily="34" charset="0"/>
              </a:rPr>
              <a:t>?</a:t>
            </a:r>
          </a:p>
          <a:p>
            <a:pPr lvl="1" algn="just">
              <a:buFont typeface="Courier New" panose="02070309020205020404" pitchFamily="49" charset="0"/>
              <a:buChar char="▫"/>
            </a:pPr>
            <a:r>
              <a:rPr lang="en-US" sz="2200" b="1" dirty="0">
                <a:latin typeface="Aptos Display" panose="020B0004020202020204" pitchFamily="34" charset="0"/>
              </a:rPr>
              <a:t>Future perspectives</a:t>
            </a:r>
            <a:endParaRPr lang="en-US" sz="2200" dirty="0">
              <a:latin typeface="Aptos Display" panose="020B0004020202020204" pitchFamily="34" charset="0"/>
            </a:endParaRPr>
          </a:p>
          <a:p>
            <a:pPr lvl="2" algn="just">
              <a:buFont typeface="Courier New" panose="02070309020205020404" pitchFamily="49" charset="0"/>
              <a:buChar char="▫"/>
            </a:pPr>
            <a:r>
              <a:rPr lang="en-US" sz="2200" dirty="0">
                <a:latin typeface="Aptos Display" panose="020B0004020202020204" pitchFamily="34" charset="0"/>
              </a:rPr>
              <a:t>What </a:t>
            </a:r>
            <a:r>
              <a:rPr lang="en-US" sz="2200" b="1" dirty="0">
                <a:latin typeface="Aptos Display" panose="020B0004020202020204" pitchFamily="34" charset="0"/>
              </a:rPr>
              <a:t>new questions or research directions</a:t>
            </a:r>
            <a:r>
              <a:rPr lang="en-US" sz="2200" dirty="0">
                <a:latin typeface="Aptos Display" panose="020B0004020202020204" pitchFamily="34" charset="0"/>
              </a:rPr>
              <a:t> could be explored based on your results?</a:t>
            </a:r>
          </a:p>
          <a:p>
            <a:pPr lvl="1" algn="just">
              <a:buFont typeface="Courier New" panose="02070309020205020404" pitchFamily="49" charset="0"/>
              <a:buChar char="▫"/>
            </a:pPr>
            <a:r>
              <a:rPr lang="en-US" sz="2200" b="1" dirty="0">
                <a:latin typeface="Aptos Display" panose="020B0004020202020204" pitchFamily="34" charset="0"/>
              </a:rPr>
              <a:t>Limitations</a:t>
            </a:r>
            <a:endParaRPr lang="en-US" sz="2200" dirty="0">
              <a:latin typeface="Aptos Display" panose="020B0004020202020204" pitchFamily="34" charset="0"/>
            </a:endParaRPr>
          </a:p>
          <a:p>
            <a:pPr lvl="2" algn="just">
              <a:buFont typeface="Courier New" panose="02070309020205020404" pitchFamily="49" charset="0"/>
              <a:buChar char="▫"/>
            </a:pPr>
            <a:r>
              <a:rPr lang="en-US" sz="2200" dirty="0">
                <a:latin typeface="Aptos Display" panose="020B0004020202020204" pitchFamily="34" charset="0"/>
              </a:rPr>
              <a:t>Mention some </a:t>
            </a:r>
            <a:r>
              <a:rPr lang="en-US" sz="2200" b="1" dirty="0">
                <a:latin typeface="Aptos Display" panose="020B0004020202020204" pitchFamily="34" charset="0"/>
              </a:rPr>
              <a:t>limitations of your research</a:t>
            </a:r>
            <a:r>
              <a:rPr lang="en-US" sz="2200" dirty="0">
                <a:latin typeface="Aptos Display" panose="020B0004020202020204" pitchFamily="34" charset="0"/>
              </a:rPr>
              <a:t>, such as a small number of participants, limited data, or other methodological constraints.</a:t>
            </a:r>
          </a:p>
          <a:p>
            <a:pPr lvl="2" algn="just">
              <a:buFont typeface="Courier New" panose="02070309020205020404" pitchFamily="49" charset="0"/>
              <a:buChar char="▫"/>
            </a:pPr>
            <a:r>
              <a:rPr lang="en-US" sz="2200" b="1" dirty="0">
                <a:latin typeface="Aptos Display" panose="020B0004020202020204" pitchFamily="34" charset="0"/>
              </a:rPr>
              <a:t>Do not list “lack of time for writing the </a:t>
            </a:r>
            <a:r>
              <a:rPr lang="hu-HU" sz="2200" b="1" dirty="0">
                <a:latin typeface="Aptos Display" panose="020B0004020202020204" pitchFamily="34" charset="0"/>
              </a:rPr>
              <a:t>paper</a:t>
            </a:r>
            <a:r>
              <a:rPr lang="en-US" sz="2200" b="1" dirty="0">
                <a:latin typeface="Aptos Display" panose="020B0004020202020204" pitchFamily="34" charset="0"/>
              </a:rPr>
              <a:t>” as a limitation.</a:t>
            </a:r>
            <a:endParaRPr lang="en-US" sz="2200" dirty="0">
              <a:latin typeface="Aptos Display" panose="020B0004020202020204" pitchFamily="34" charset="0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sk-SK" sz="2000" b="1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2F4E579-F0C2-4B1D-B4C2-14A5B9E14FE4}" type="slidenum">
              <a:rPr lang="sk-SK" sz="2000" b="1" strike="noStrike" spc="-1">
                <a:solidFill>
                  <a:srgbClr val="8B8B8B"/>
                </a:solidFill>
                <a:latin typeface="Calibri"/>
              </a:rPr>
              <a:t>7</a:t>
            </a:fld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/>
            <a:r>
              <a:rPr lang="sk-SK" sz="4000" b="1" spc="-1" dirty="0">
                <a:solidFill>
                  <a:srgbClr val="395074"/>
                </a:solidFill>
                <a:latin typeface="Aptos Display" panose="020B0004020202020204" pitchFamily="34" charset="0"/>
              </a:rPr>
              <a:t>BIBLIOGRAPHY</a:t>
            </a: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sk-SK" altLang="sk-S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Display" panose="020B0004020202020204" pitchFamily="34" charset="0"/>
              </a:rPr>
              <a:t>Include </a:t>
            </a:r>
            <a:r>
              <a:rPr kumimoji="0" lang="sk-SK" altLang="sk-SK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Display" panose="020B0004020202020204" pitchFamily="34" charset="0"/>
              </a:rPr>
              <a:t>only the most important sources</a:t>
            </a:r>
            <a:r>
              <a:rPr kumimoji="0" lang="sk-SK" altLang="sk-S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Display" panose="020B0004020202020204" pitchFamily="34" charset="0"/>
              </a:rPr>
              <a:t> (maximum </a:t>
            </a:r>
            <a:r>
              <a:rPr kumimoji="0" lang="sk-SK" altLang="sk-SK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Display" panose="020B0004020202020204" pitchFamily="34" charset="0"/>
              </a:rPr>
              <a:t>5</a:t>
            </a:r>
            <a:r>
              <a:rPr kumimoji="0" lang="sk-SK" altLang="sk-S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Display" panose="020B000402020202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sk-SK" altLang="sk-SK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 Display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sk-SK" altLang="sk-S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Display" panose="020B0004020202020204" pitchFamily="34" charset="0"/>
              </a:rPr>
              <a:t>Format them according to the </a:t>
            </a:r>
            <a:r>
              <a:rPr kumimoji="0" lang="sk-SK" altLang="sk-SK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Display" panose="020B0004020202020204" pitchFamily="34" charset="0"/>
              </a:rPr>
              <a:t>ISO citation standard</a:t>
            </a:r>
            <a:r>
              <a:rPr kumimoji="0" lang="sk-SK" altLang="sk-S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Display" panose="020B0004020202020204" pitchFamily="34" charset="0"/>
              </a:rPr>
              <a:t>, the same way you did in your thesis.</a:t>
            </a:r>
          </a:p>
        </p:txBody>
      </p:sp>
      <p:sp>
        <p:nvSpPr>
          <p:cNvPr id="108" name="PlaceHolder 3"/>
          <p:cNvSpPr>
            <a:spLocks noGrp="1"/>
          </p:cNvSpPr>
          <p:nvPr>
            <p:ph type="sldNum" idx="1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sk-SK" sz="2000" b="1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E1A9AE4-4A44-454F-98B8-33D190D7D110}" type="slidenum">
              <a:rPr lang="sk-SK" sz="2000" b="1" strike="noStrike" spc="-1" smtClean="0">
                <a:solidFill>
                  <a:srgbClr val="8B8B8B"/>
                </a:solidFill>
                <a:latin typeface="Aptos Display" panose="020B0004020202020204" pitchFamily="34" charset="0"/>
              </a:rPr>
              <a:t>8</a:t>
            </a:fld>
            <a:endParaRPr lang="en-US" sz="2000" b="0" strike="noStrike" spc="-1" dirty="0">
              <a:solidFill>
                <a:srgbClr val="000000"/>
              </a:solidFill>
              <a:latin typeface="Aptos Display" panose="020B00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sk-SK" sz="4000" b="1" spc="-1" dirty="0">
                <a:solidFill>
                  <a:srgbClr val="395074"/>
                </a:solidFill>
                <a:latin typeface="Aptos Display" panose="020B0004020202020204" pitchFamily="34" charset="0"/>
              </a:rPr>
              <a:t>OPPONENT’S QUESTIONS AND COMMENTS</a:t>
            </a: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en-US" sz="2200" dirty="0">
                <a:latin typeface="Aptos Display" panose="020B0004020202020204" pitchFamily="34" charset="0"/>
              </a:rPr>
              <a:t>Respond not only to the </a:t>
            </a:r>
            <a:r>
              <a:rPr lang="en-US" sz="2200" b="1" dirty="0">
                <a:latin typeface="Aptos Display" panose="020B0004020202020204" pitchFamily="34" charset="0"/>
              </a:rPr>
              <a:t>questions in the reviews</a:t>
            </a:r>
            <a:r>
              <a:rPr lang="en-US" sz="2200" dirty="0">
                <a:latin typeface="Aptos Display" panose="020B0004020202020204" pitchFamily="34" charset="0"/>
              </a:rPr>
              <a:t>, but also to the </a:t>
            </a:r>
            <a:r>
              <a:rPr lang="en-US" sz="2200" b="1" dirty="0">
                <a:latin typeface="Aptos Display" panose="020B0004020202020204" pitchFamily="34" charset="0"/>
              </a:rPr>
              <a:t>issues or weaknesses pointed out by the reviewers</a:t>
            </a:r>
            <a:r>
              <a:rPr lang="en-US" sz="2200" dirty="0">
                <a:latin typeface="Aptos Display" panose="020B0004020202020204" pitchFamily="34" charset="0"/>
              </a:rPr>
              <a:t>.</a:t>
            </a:r>
            <a:endParaRPr lang="hu-HU" sz="2200" dirty="0">
              <a:latin typeface="Aptos Display" panose="020B0004020202020204" pitchFamily="34" charset="0"/>
            </a:endParaRPr>
          </a:p>
          <a:p>
            <a:pPr marL="0" indent="0" algn="just">
              <a:buNone/>
            </a:pPr>
            <a:endParaRPr lang="en-US" sz="2200" dirty="0">
              <a:latin typeface="Aptos Display" panose="020B0004020202020204" pitchFamily="34" charset="0"/>
            </a:endParaRPr>
          </a:p>
          <a:p>
            <a:pPr marL="0" indent="0" algn="just">
              <a:buNone/>
            </a:pPr>
            <a:r>
              <a:rPr lang="en-US" sz="2200" dirty="0">
                <a:latin typeface="Aptos Display" panose="020B0004020202020204" pitchFamily="34" charset="0"/>
              </a:rPr>
              <a:t>If necessary, you may also include </a:t>
            </a:r>
            <a:r>
              <a:rPr lang="en-US" sz="2200" b="1" dirty="0">
                <a:latin typeface="Aptos Display" panose="020B0004020202020204" pitchFamily="34" charset="0"/>
              </a:rPr>
              <a:t>supporting materials</a:t>
            </a:r>
            <a:r>
              <a:rPr lang="en-US" sz="2200" dirty="0">
                <a:latin typeface="Aptos Display" panose="020B0004020202020204" pitchFamily="34" charset="0"/>
              </a:rPr>
              <a:t> to help explain your answers, such as:</a:t>
            </a:r>
          </a:p>
          <a:p>
            <a:pPr lvl="1" algn="just">
              <a:buFont typeface="Courier New" panose="02070309020205020404" pitchFamily="49" charset="0"/>
              <a:buChar char="▫"/>
            </a:pPr>
            <a:r>
              <a:rPr lang="en-US" sz="2200" dirty="0">
                <a:latin typeface="Aptos Display" panose="020B0004020202020204" pitchFamily="34" charset="0"/>
              </a:rPr>
              <a:t>graphs or charts</a:t>
            </a:r>
          </a:p>
          <a:p>
            <a:pPr lvl="1" algn="just">
              <a:buFont typeface="Courier New" panose="02070309020205020404" pitchFamily="49" charset="0"/>
              <a:buChar char="▫"/>
            </a:pPr>
            <a:r>
              <a:rPr lang="en-US" sz="2200" dirty="0">
                <a:latin typeface="Aptos Display" panose="020B0004020202020204" pitchFamily="34" charset="0"/>
              </a:rPr>
              <a:t>worksheets or lesson plans</a:t>
            </a:r>
          </a:p>
          <a:p>
            <a:pPr lvl="1" algn="just">
              <a:buFont typeface="Courier New" panose="02070309020205020404" pitchFamily="49" charset="0"/>
              <a:buChar char="▫"/>
            </a:pPr>
            <a:r>
              <a:rPr lang="en-US" sz="2200" dirty="0">
                <a:latin typeface="Aptos Display" panose="020B0004020202020204" pitchFamily="34" charset="0"/>
              </a:rPr>
              <a:t>diagrams or schemes</a:t>
            </a:r>
          </a:p>
          <a:p>
            <a:pPr lvl="1" algn="just">
              <a:buFont typeface="Courier New" panose="02070309020205020404" pitchFamily="49" charset="0"/>
              <a:buChar char="▫"/>
            </a:pPr>
            <a:r>
              <a:rPr lang="en-US" sz="2200" dirty="0">
                <a:latin typeface="Aptos Display" panose="020B0004020202020204" pitchFamily="34" charset="0"/>
              </a:rPr>
              <a:t>other relevant examples.</a:t>
            </a:r>
          </a:p>
        </p:txBody>
      </p:sp>
      <p:sp>
        <p:nvSpPr>
          <p:cNvPr id="115" name="PlaceHolder 3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sk-SK" sz="2000" b="1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2DEB2FC-B1DC-42ED-966A-EDD7033BADFB}" type="slidenum">
              <a:rPr lang="sk-SK" sz="2000" b="1" strike="noStrike" spc="-1">
                <a:solidFill>
                  <a:srgbClr val="8B8B8B"/>
                </a:solidFill>
                <a:latin typeface="Calibri"/>
              </a:rPr>
              <a:t>9</a:t>
            </a:fld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balík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</TotalTime>
  <Words>892</Words>
  <Application>Microsoft Office PowerPoint</Application>
  <PresentationFormat>Widescreen</PresentationFormat>
  <Paragraphs>79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Courier New</vt:lpstr>
      <vt:lpstr>Aptos Display</vt:lpstr>
      <vt:lpstr>Arial</vt:lpstr>
      <vt:lpstr>Calibri</vt:lpstr>
      <vt:lpstr>Times New Roman</vt:lpstr>
      <vt:lpstr>Wingdings</vt:lpstr>
      <vt:lpstr>Calibri Light</vt:lpstr>
      <vt:lpstr>Symbol</vt:lpstr>
      <vt:lpstr>Motív balíka Office</vt:lpstr>
      <vt:lpstr>Motív balíka Office</vt:lpstr>
      <vt:lpstr>PowerPoint Presentation</vt:lpstr>
      <vt:lpstr>GENERAL INFORMATION</vt:lpstr>
      <vt:lpstr>THE MOTIVATION FOR CHOOSING THE TOPIC, AIMS AND OBJECTIVES OF THE THESIS </vt:lpstr>
      <vt:lpstr>THEORETICAL PART</vt:lpstr>
      <vt:lpstr>METHODOLOGY</vt:lpstr>
      <vt:lpstr>RESEARCH RESULTS</vt:lpstr>
      <vt:lpstr>DISCUSSION OF THE FINDINGS</vt:lpstr>
      <vt:lpstr>BIBLIOGRAPHY</vt:lpstr>
      <vt:lpstr>OPPONENT’S QUESTIONS AND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subject/>
  <dc:creator>user</dc:creator>
  <dc:description/>
  <cp:lastModifiedBy>Erik György</cp:lastModifiedBy>
  <cp:revision>102</cp:revision>
  <dcterms:created xsi:type="dcterms:W3CDTF">2023-06-29T10:29:27Z</dcterms:created>
  <dcterms:modified xsi:type="dcterms:W3CDTF">2026-03-16T13:39:13Z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Širokouhlá</vt:lpwstr>
  </property>
  <property fmtid="{D5CDD505-2E9C-101B-9397-08002B2CF9AE}" pid="3" name="Slides">
    <vt:i4>10</vt:i4>
  </property>
</Properties>
</file>